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3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351" r:id="rId4"/>
    <p:sldId id="366" r:id="rId5"/>
    <p:sldId id="367" r:id="rId6"/>
    <p:sldId id="368" r:id="rId7"/>
    <p:sldId id="369" r:id="rId8"/>
    <p:sldId id="371" r:id="rId9"/>
    <p:sldId id="372" r:id="rId10"/>
    <p:sldId id="389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2" r:id="rId19"/>
    <p:sldId id="383" r:id="rId20"/>
    <p:sldId id="384" r:id="rId21"/>
    <p:sldId id="385" r:id="rId22"/>
    <p:sldId id="386" r:id="rId23"/>
    <p:sldId id="387" r:id="rId24"/>
    <p:sldId id="388" r:id="rId25"/>
  </p:sldIdLst>
  <p:sldSz cx="12192000" cy="6858000"/>
  <p:notesSz cx="7010400" cy="92964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72A"/>
    <a:srgbClr val="DD0548"/>
    <a:srgbClr val="873230"/>
    <a:srgbClr val="8D3736"/>
    <a:srgbClr val="F6DBBC"/>
    <a:srgbClr val="8B261A"/>
    <a:srgbClr val="FAEAD9"/>
    <a:srgbClr val="DA0547"/>
    <a:srgbClr val="863430"/>
    <a:srgbClr val="88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74" autoAdjust="0"/>
    <p:restoredTop sz="94364" autoAdjust="0"/>
  </p:normalViewPr>
  <p:slideViewPr>
    <p:cSldViewPr showGuides="1">
      <p:cViewPr varScale="1">
        <p:scale>
          <a:sx n="71" d="100"/>
          <a:sy n="71" d="100"/>
        </p:scale>
        <p:origin x="43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905285415104601E-2"/>
          <c:y val="2.8736512917751658E-2"/>
          <c:w val="0.95418942916979077"/>
          <c:h val="0.7731341785337630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668-40E1-93A1-79F2D45B73C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668-40E1-93A1-79F2D45B73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Auditoria Superior del Estado </c:v>
                </c:pt>
                <c:pt idx="1">
                  <c:v>Congreso del Estado 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68-40E1-93A1-79F2D45B7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9064046172928786E-2"/>
                  <c:y val="-5.679690410973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27-4EC9-8CAB-DBC3EF6748C4}"/>
                </c:ext>
              </c:extLst>
            </c:dLbl>
            <c:dLbl>
              <c:idx val="2"/>
              <c:layout>
                <c:manualLayout>
                  <c:x val="0"/>
                  <c:y val="-6.5764836337590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27-4EC9-8CAB-DBC3EF6748C4}"/>
                </c:ext>
              </c:extLst>
            </c:dLbl>
            <c:dLbl>
              <c:idx val="3"/>
              <c:layout>
                <c:manualLayout>
                  <c:x val="-8.8805781858645609E-17"/>
                  <c:y val="4.7828971881884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27-4EC9-8CAB-DBC3EF6748C4}"/>
                </c:ext>
              </c:extLst>
            </c:dLbl>
            <c:dLbl>
              <c:idx val="4"/>
              <c:layout>
                <c:manualLayout>
                  <c:x val="2.1798034629696678E-2"/>
                  <c:y val="-5.9786214852355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27-4EC9-8CAB-DBC3EF6748C4}"/>
                </c:ext>
              </c:extLst>
            </c:dLbl>
            <c:dLbl>
              <c:idx val="5"/>
              <c:layout>
                <c:manualLayout>
                  <c:x val="0"/>
                  <c:y val="2.9893107426177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27-4EC9-8CAB-DBC3EF6748C4}"/>
                </c:ext>
              </c:extLst>
            </c:dLbl>
            <c:dLbl>
              <c:idx val="6"/>
              <c:layout>
                <c:manualLayout>
                  <c:x val="0"/>
                  <c:y val="-3.8861039654030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827-4EC9-8CAB-DBC3EF6748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Sistema para el Desarrollo Integral de la Familia - DIF Saltillo</c:v>
                </c:pt>
                <c:pt idx="1">
                  <c:v>Dirección de Pensiones Saltillo</c:v>
                </c:pt>
                <c:pt idx="2">
                  <c:v>Instituto Municipal de Cultura Saltillo</c:v>
                </c:pt>
                <c:pt idx="3">
                  <c:v>Instituto Municipal de Planeación Saltillo</c:v>
                </c:pt>
                <c:pt idx="4">
                  <c:v>Instituto Municipal de Transporte Saltillo </c:v>
                </c:pt>
                <c:pt idx="5">
                  <c:v>Consejo Promotor de la Reserva Territorial de Torreón (COPRODER)</c:v>
                </c:pt>
                <c:pt idx="6">
                  <c:v>Sistema para el Desarrollo Integral de la Familia - DIF Torreón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96.88</c:v>
                </c:pt>
                <c:pt idx="1">
                  <c:v>91.41</c:v>
                </c:pt>
                <c:pt idx="2">
                  <c:v>94.53</c:v>
                </c:pt>
                <c:pt idx="3">
                  <c:v>97.66</c:v>
                </c:pt>
                <c:pt idx="4">
                  <c:v>94.53</c:v>
                </c:pt>
                <c:pt idx="5">
                  <c:v>93.75</c:v>
                </c:pt>
                <c:pt idx="6">
                  <c:v>96.88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DCB-4062-BF65-185FB03A6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91309328"/>
        <c:axId val="-291319120"/>
      </c:lineChart>
      <c:catAx>
        <c:axId val="-29130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19120"/>
        <c:crosses val="autoZero"/>
        <c:auto val="1"/>
        <c:lblAlgn val="ctr"/>
        <c:lblOffset val="100"/>
        <c:noMultiLvlLbl val="0"/>
      </c:catAx>
      <c:valAx>
        <c:axId val="-29131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0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4.836131308200175E-3"/>
                  <c:y val="-6.2775510818948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5E-4359-8D6A-2C2E0C8BE22D}"/>
                </c:ext>
              </c:extLst>
            </c:dLbl>
            <c:dLbl>
              <c:idx val="1"/>
              <c:layout>
                <c:manualLayout>
                  <c:x val="4.5943247427901658E-2"/>
                  <c:y val="2.98931003899753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5E-4359-8D6A-2C2E0C8BE22D}"/>
                </c:ext>
              </c:extLst>
            </c:dLbl>
            <c:dLbl>
              <c:idx val="4"/>
              <c:layout>
                <c:manualLayout>
                  <c:x val="-9.6722626164003501E-3"/>
                  <c:y val="7.1743440935941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5E-4359-8D6A-2C2E0C8BE22D}"/>
                </c:ext>
              </c:extLst>
            </c:dLbl>
            <c:dLbl>
              <c:idx val="5"/>
              <c:layout>
                <c:manualLayout>
                  <c:x val="-1.2090328270500437E-2"/>
                  <c:y val="-5.9786200779951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5E-4359-8D6A-2C2E0C8BE2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Sindicato Único Estatal de los Trabajadores al Servicio del Sistema para el Desarrollo Integral de la Familia (Sindicato DIF)</c:v>
                </c:pt>
                <c:pt idx="1">
                  <c:v>Sindicato Único de Empleados y Trabajadores al Servicio del Republicano Ayuntamiento de Torreón</c:v>
                </c:pt>
                <c:pt idx="2">
                  <c:v>Sindicato Único de Trabajadores al servicio del Municipio de San Pedro</c:v>
                </c:pt>
                <c:pt idx="3">
                  <c:v>Sindicato Nacional de Trabajadores de la Educación # 35 (SNTE 35)</c:v>
                </c:pt>
                <c:pt idx="4">
                  <c:v>Sindicato Nacional de Trabajadores de la Educación # 38 (SNTE38)</c:v>
                </c:pt>
                <c:pt idx="5">
                  <c:v>Sindicato Único de Trabajadores del Gobierno del Estado (SUSTGE)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91.38</c:v>
                </c:pt>
                <c:pt idx="1">
                  <c:v>51.72</c:v>
                </c:pt>
                <c:pt idx="2">
                  <c:v>48.28</c:v>
                </c:pt>
                <c:pt idx="3">
                  <c:v>24.15</c:v>
                </c:pt>
                <c:pt idx="4">
                  <c:v>48.28</c:v>
                </c:pt>
                <c:pt idx="5">
                  <c:v>94.83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84F-451A-989F-F6924ABD9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91306064"/>
        <c:axId val="-291308784"/>
      </c:lineChart>
      <c:catAx>
        <c:axId val="-29130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08784"/>
        <c:crosses val="autoZero"/>
        <c:auto val="1"/>
        <c:lblAlgn val="ctr"/>
        <c:lblOffset val="100"/>
        <c:noMultiLvlLbl val="0"/>
      </c:catAx>
      <c:valAx>
        <c:axId val="-29130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06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1er. Trimestre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0"/>
                  <c:y val="-0.124129545633735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B6-4EE8-B8DB-8C2F01C7D1AB}"/>
                </c:ext>
              </c:extLst>
            </c:dLbl>
            <c:dLbl>
              <c:idx val="3"/>
              <c:layout>
                <c:manualLayout>
                  <c:x val="0"/>
                  <c:y val="-7.8615378901365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B6-4EE8-B8DB-8C2F01C7D1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Centro Cultural Arocena Laguna A.C.</c:v>
                </c:pt>
                <c:pt idx="1">
                  <c:v>Clúster</c:v>
                </c:pt>
                <c:pt idx="2">
                  <c:v>Centro De Rehabilitación Infantil Teletón Coahuila (CRIT)</c:v>
                </c:pt>
                <c:pt idx="3">
                  <c:v>Teatro Nazas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93.33</c:v>
                </c:pt>
                <c:pt idx="1">
                  <c:v>96.67</c:v>
                </c:pt>
                <c:pt idx="2">
                  <c:v>96.67</c:v>
                </c:pt>
                <c:pt idx="3">
                  <c:v>93.33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CC8-4A39-A849-7E7C657DB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91310416"/>
        <c:axId val="-291316400"/>
      </c:lineChart>
      <c:catAx>
        <c:axId val="-29131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16400"/>
        <c:crosses val="autoZero"/>
        <c:auto val="1"/>
        <c:lblAlgn val="ctr"/>
        <c:lblOffset val="100"/>
        <c:noMultiLvlLbl val="0"/>
      </c:catAx>
      <c:valAx>
        <c:axId val="-29131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1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9E-4080-B253-30D295D4F27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9E-4080-B253-30D295D4F2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Poder Judicial </c:v>
                </c:pt>
                <c:pt idx="1">
                  <c:v>Tribunal de Conciliación y Arbitraje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9E-4080-B253-30D295D4F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45236803753829"/>
          <c:y val="5.0451022011199526E-2"/>
          <c:w val="0.80134870635288891"/>
          <c:h val="0.52537607907113637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4.641297165811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2B-4D45-973D-E97125914DEB}"/>
                </c:ext>
              </c:extLst>
            </c:dLbl>
            <c:dLbl>
              <c:idx val="1"/>
              <c:layout>
                <c:manualLayout>
                  <c:x val="-7.6079992306041041E-17"/>
                  <c:y val="-4.641297165811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2B-4D45-973D-E97125914DEB}"/>
                </c:ext>
              </c:extLst>
            </c:dLbl>
            <c:dLbl>
              <c:idx val="2"/>
              <c:layout>
                <c:manualLayout>
                  <c:x val="0"/>
                  <c:y val="4.641297165811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2B-4D45-973D-E97125914DEB}"/>
                </c:ext>
              </c:extLst>
            </c:dLbl>
            <c:dLbl>
              <c:idx val="3"/>
              <c:layout>
                <c:manualLayout>
                  <c:x val="2.0749328505982995E-3"/>
                  <c:y val="-5.5695565989743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2B-4D45-973D-E97125914DEB}"/>
                </c:ext>
              </c:extLst>
            </c:dLbl>
            <c:dLbl>
              <c:idx val="4"/>
              <c:layout>
                <c:manualLayout>
                  <c:x val="1.4524529954187945E-2"/>
                  <c:y val="-2.1659386773789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FA-4251-91F2-B5B3532DE053}"/>
                </c:ext>
              </c:extLst>
            </c:dLbl>
            <c:dLbl>
              <c:idx val="6"/>
              <c:layout>
                <c:manualLayout>
                  <c:x val="0"/>
                  <c:y val="-3.403617921595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FA-4251-91F2-B5B3532DE0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Despacho del Titular de Ejecutivo</c:v>
                </c:pt>
                <c:pt idx="1">
                  <c:v>Dirección de Pensiones para los Trabajadores del Estado</c:v>
                </c:pt>
                <c:pt idx="2">
                  <c:v>Secetaría de Seguridad Pública</c:v>
                </c:pt>
                <c:pt idx="3">
                  <c:v>Secretaría de Cultura</c:v>
                </c:pt>
                <c:pt idx="4">
                  <c:v>Secretaría de Desarrollo Rural</c:v>
                </c:pt>
                <c:pt idx="5">
                  <c:v>Secretaría de Economía</c:v>
                </c:pt>
                <c:pt idx="6">
                  <c:v>Secretaría de Educación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0.98509999999999998</c:v>
                </c:pt>
                <c:pt idx="1">
                  <c:v>1</c:v>
                </c:pt>
                <c:pt idx="2">
                  <c:v>0.99250000000000005</c:v>
                </c:pt>
                <c:pt idx="3">
                  <c:v>1</c:v>
                </c:pt>
                <c:pt idx="4">
                  <c:v>0.97009999999999996</c:v>
                </c:pt>
                <c:pt idx="5">
                  <c:v>1</c:v>
                </c:pt>
                <c:pt idx="6">
                  <c:v>0.97699999999999998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45B-4548-8636-3B168BE41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91440"/>
        <c:axId val="-374986000"/>
      </c:lineChart>
      <c:catAx>
        <c:axId val="-37499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6000"/>
        <c:crosses val="autoZero"/>
        <c:auto val="1"/>
        <c:lblAlgn val="ctr"/>
        <c:lblOffset val="100"/>
        <c:noMultiLvlLbl val="0"/>
      </c:catAx>
      <c:valAx>
        <c:axId val="-37498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Administración Fiscal General</c:v>
                </c:pt>
                <c:pt idx="1">
                  <c:v>Centro Cultural Vito Alessio Robles.</c:v>
                </c:pt>
                <c:pt idx="2">
                  <c:v>Centro de Conciliación Laboral</c:v>
                </c:pt>
                <c:pt idx="3">
                  <c:v>Centro de Empoderamiento y Justicia de la Mujer</c:v>
                </c:pt>
                <c:pt idx="4">
                  <c:v>Colegio de Bachilleres de Coahuila (COBAC)</c:v>
                </c:pt>
                <c:pt idx="5">
                  <c:v>Colegio de Educación Profesional Técnica del Estado de Coahuila (CONALEP)</c:v>
                </c:pt>
                <c:pt idx="6">
                  <c:v>Colegio de Estudios Cientificos y Tecnologícos (CECYTEC)</c:v>
                </c:pt>
                <c:pt idx="7">
                  <c:v>Comisión de Busqueda del Estado de Coahuila de Zaragoza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100</c:v>
                </c:pt>
                <c:pt idx="1">
                  <c:v>99.25</c:v>
                </c:pt>
                <c:pt idx="2">
                  <c:v>99.25</c:v>
                </c:pt>
                <c:pt idx="3">
                  <c:v>100</c:v>
                </c:pt>
                <c:pt idx="4">
                  <c:v>100</c:v>
                </c:pt>
                <c:pt idx="5">
                  <c:v>96.62</c:v>
                </c:pt>
                <c:pt idx="6">
                  <c:v>98.51</c:v>
                </c:pt>
                <c:pt idx="7">
                  <c:v>96.27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3C7-4589-83C2-BA5F62831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82192"/>
        <c:axId val="-374990896"/>
      </c:lineChart>
      <c:catAx>
        <c:axId val="-37498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0896"/>
        <c:crosses val="autoZero"/>
        <c:auto val="1"/>
        <c:lblAlgn val="ctr"/>
        <c:lblOffset val="100"/>
        <c:noMultiLvlLbl val="0"/>
      </c:catAx>
      <c:valAx>
        <c:axId val="-37499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465945342292413"/>
          <c:y val="5.2289562573363445E-2"/>
          <c:w val="0.80486150889439412"/>
          <c:h val="0.38072004345196214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8100716082051492E-2"/>
                  <c:y val="5.8789764100285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7D-47F4-8D79-C01B8A20B07B}"/>
                </c:ext>
              </c:extLst>
            </c:dLbl>
            <c:dLbl>
              <c:idx val="2"/>
              <c:layout>
                <c:manualLayout>
                  <c:x val="-2.7486123475458077E-2"/>
                  <c:y val="-4.1370574737237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D9-4EFE-A421-B3D00BD49A15}"/>
                </c:ext>
              </c:extLst>
            </c:dLbl>
            <c:dLbl>
              <c:idx val="4"/>
              <c:layout>
                <c:manualLayout>
                  <c:x val="-8.3984407091084268E-17"/>
                  <c:y val="5.2257568089142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D9-4EFE-A421-B3D00BD49A15}"/>
                </c:ext>
              </c:extLst>
            </c:dLbl>
            <c:dLbl>
              <c:idx val="5"/>
              <c:layout>
                <c:manualLayout>
                  <c:x val="2.2905102896214995E-3"/>
                  <c:y val="-5.2257568089142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D9-4EFE-A421-B3D00BD49A15}"/>
                </c:ext>
              </c:extLst>
            </c:dLbl>
            <c:dLbl>
              <c:idx val="6"/>
              <c:layout>
                <c:manualLayout>
                  <c:x val="-1.3743061737729165E-2"/>
                  <c:y val="5.6612365429904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7D-47F4-8D79-C01B8A20B07B}"/>
                </c:ext>
              </c:extLst>
            </c:dLbl>
            <c:dLbl>
              <c:idx val="7"/>
              <c:layout>
                <c:manualLayout>
                  <c:x val="-1.6796881418216854E-16"/>
                  <c:y val="-3.7015777396475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7D-47F4-8D79-C01B8A20B0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Instituto Tecnológico de Estudios Superiores de Ciudad Acuña</c:v>
                </c:pt>
                <c:pt idx="1">
                  <c:v>Instituto Tecnologico de Estudios Superiores de la Región Carbonifera</c:v>
                </c:pt>
                <c:pt idx="2">
                  <c:v>Instituto Tecnológico Superior de Melchor Múzquiz</c:v>
                </c:pt>
                <c:pt idx="3">
                  <c:v>Instituto Tecnológico Superior de Monclova</c:v>
                </c:pt>
                <c:pt idx="4">
                  <c:v>Instituto Tecnológico Superior de San Pedro</c:v>
                </c:pt>
                <c:pt idx="5">
                  <c:v>Universidad Autonoma de Coahuila </c:v>
                </c:pt>
                <c:pt idx="6">
                  <c:v>Universidad Politécnica de la Región Laguna</c:v>
                </c:pt>
                <c:pt idx="7">
                  <c:v>Universidad Politécnica de Monclova-Frontera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100</c:v>
                </c:pt>
                <c:pt idx="1">
                  <c:v>99.33</c:v>
                </c:pt>
                <c:pt idx="2">
                  <c:v>96</c:v>
                </c:pt>
                <c:pt idx="3">
                  <c:v>98.67</c:v>
                </c:pt>
                <c:pt idx="4">
                  <c:v>98.67</c:v>
                </c:pt>
                <c:pt idx="5">
                  <c:v>98.67</c:v>
                </c:pt>
                <c:pt idx="6">
                  <c:v>98</c:v>
                </c:pt>
                <c:pt idx="7">
                  <c:v>97.33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B4D-4ECC-96E6-FD5D0903A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93072"/>
        <c:axId val="-374987088"/>
      </c:lineChart>
      <c:catAx>
        <c:axId val="-37499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7088"/>
        <c:crosses val="autoZero"/>
        <c:auto val="1"/>
        <c:lblAlgn val="ctr"/>
        <c:lblOffset val="100"/>
        <c:noMultiLvlLbl val="0"/>
      </c:catAx>
      <c:valAx>
        <c:axId val="-37498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076295995971585"/>
          <c:y val="0.93316277615244392"/>
          <c:w val="0.51923704004028415"/>
          <c:h val="6.6837223847556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Municipios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360225700949468E-3"/>
                  <c:y val="-5.0058576856119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75-43A2-B574-A9C6CECD5161}"/>
                </c:ext>
              </c:extLst>
            </c:dLbl>
            <c:dLbl>
              <c:idx val="1"/>
              <c:layout>
                <c:manualLayout>
                  <c:x val="2.236022570094906E-3"/>
                  <c:y val="6.9525801189055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75-43A2-B574-A9C6CECD5161}"/>
                </c:ext>
              </c:extLst>
            </c:dLbl>
            <c:dLbl>
              <c:idx val="2"/>
              <c:layout>
                <c:manualLayout>
                  <c:x val="-2.236022570094988E-3"/>
                  <c:y val="-5.8401672998806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75-43A2-B574-A9C6CECD5161}"/>
                </c:ext>
              </c:extLst>
            </c:dLbl>
            <c:dLbl>
              <c:idx val="3"/>
              <c:layout>
                <c:manualLayout>
                  <c:x val="2.236022570094906E-3"/>
                  <c:y val="5.2839608903682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75-43A2-B574-A9C6CECD5161}"/>
                </c:ext>
              </c:extLst>
            </c:dLbl>
            <c:dLbl>
              <c:idx val="4"/>
              <c:layout>
                <c:manualLayout>
                  <c:x val="8.9440902803796241E-3"/>
                  <c:y val="-5.0058576856119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75-43A2-B574-A9C6CECD5161}"/>
                </c:ext>
              </c:extLst>
            </c:dLbl>
            <c:dLbl>
              <c:idx val="5"/>
              <c:layout>
                <c:manualLayout>
                  <c:x val="2.236022570094906E-3"/>
                  <c:y val="5.0058576856119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75-43A2-B574-A9C6CECD5161}"/>
                </c:ext>
              </c:extLst>
            </c:dLbl>
            <c:dLbl>
              <c:idx val="6"/>
              <c:layout>
                <c:manualLayout>
                  <c:x val="-4.472045140189812E-3"/>
                  <c:y val="-5.2839608903682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70-459F-8C0F-1B5D2DF7AA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Abasolo</c:v>
                </c:pt>
                <c:pt idx="1">
                  <c:v>Acuña</c:v>
                </c:pt>
                <c:pt idx="2">
                  <c:v>Allende </c:v>
                </c:pt>
                <c:pt idx="3">
                  <c:v>Arteaga</c:v>
                </c:pt>
                <c:pt idx="4">
                  <c:v>Candela</c:v>
                </c:pt>
                <c:pt idx="5">
                  <c:v>Castaños</c:v>
                </c:pt>
                <c:pt idx="6">
                  <c:v>Cuatrociénegas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96.58</c:v>
                </c:pt>
                <c:pt idx="1">
                  <c:v>71.59</c:v>
                </c:pt>
                <c:pt idx="2">
                  <c:v>97.73</c:v>
                </c:pt>
                <c:pt idx="3">
                  <c:v>97.73</c:v>
                </c:pt>
                <c:pt idx="4">
                  <c:v>53.98</c:v>
                </c:pt>
                <c:pt idx="5">
                  <c:v>96.02</c:v>
                </c:pt>
                <c:pt idx="6">
                  <c:v>97.73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FC-4018-A472-F0371D6F2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79472"/>
        <c:axId val="-374978928"/>
      </c:lineChart>
      <c:catAx>
        <c:axId val="-37497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78928"/>
        <c:crosses val="autoZero"/>
        <c:auto val="1"/>
        <c:lblAlgn val="ctr"/>
        <c:lblOffset val="100"/>
        <c:noMultiLvlLbl val="0"/>
      </c:catAx>
      <c:valAx>
        <c:axId val="-37497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7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4216035987092883E-2"/>
                  <c:y val="6.2489285146403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41-4F2A-BF43-A72A291A98FE}"/>
                </c:ext>
              </c:extLst>
            </c:dLbl>
            <c:dLbl>
              <c:idx val="1"/>
              <c:layout>
                <c:manualLayout>
                  <c:x val="0"/>
                  <c:y val="-4.2755826679117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F2-4611-8C7B-8CA487429116}"/>
                </c:ext>
              </c:extLst>
            </c:dLbl>
            <c:dLbl>
              <c:idx val="3"/>
              <c:layout>
                <c:manualLayout>
                  <c:x val="4.738678662364295E-3"/>
                  <c:y val="-3.2889097445475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41-4F2A-BF43-A72A291A98FE}"/>
                </c:ext>
              </c:extLst>
            </c:dLbl>
            <c:dLbl>
              <c:idx val="4"/>
              <c:layout>
                <c:manualLayout>
                  <c:x val="-1.895471464945718E-2"/>
                  <c:y val="5.2622555912760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41-4F2A-BF43-A72A291A98FE}"/>
                </c:ext>
              </c:extLst>
            </c:dLbl>
            <c:dLbl>
              <c:idx val="5"/>
              <c:layout>
                <c:manualLayout>
                  <c:x val="-4.7386786623644685E-3"/>
                  <c:y val="3.6178007190022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41-4F2A-BF43-A72A291A98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Comisión Coahuilense De Conciliación y Arbitraje Médico (COCCAM)</c:v>
                </c:pt>
                <c:pt idx="1">
                  <c:v>Comisión de Derechos Humanos del Estado de Coahuila (CDHEC)</c:v>
                </c:pt>
                <c:pt idx="2">
                  <c:v>Fiscalía General de Justicia del Estado de Coahuila</c:v>
                </c:pt>
                <c:pt idx="3">
                  <c:v>Instituto Coahuilense de Acceso a la Información (ICAI)</c:v>
                </c:pt>
                <c:pt idx="4">
                  <c:v>Instituto Estatal Electoral (IEC)</c:v>
                </c:pt>
                <c:pt idx="5">
                  <c:v>Tribunal de Justicia Administrativa</c:v>
                </c:pt>
                <c:pt idx="6">
                  <c:v>Tribunal Electoral de Coahuila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99.21</c:v>
                </c:pt>
                <c:pt idx="1">
                  <c:v>100</c:v>
                </c:pt>
                <c:pt idx="2">
                  <c:v>96.67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0E0-4436-B4AD-E0A1ED887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92528"/>
        <c:axId val="-374978384"/>
      </c:lineChart>
      <c:catAx>
        <c:axId val="-37499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78384"/>
        <c:crosses val="autoZero"/>
        <c:auto val="1"/>
        <c:lblAlgn val="ctr"/>
        <c:lblOffset val="100"/>
        <c:noMultiLvlLbl val="0"/>
      </c:catAx>
      <c:valAx>
        <c:axId val="-37497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6555212553362"/>
          <c:y val="2.3006868284476328E-2"/>
          <c:w val="0.82593796412214338"/>
          <c:h val="0.74147465757772946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4688382075068235E-3"/>
                  <c:y val="7.2437387909279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1A-48B9-B963-3D4C5557986A}"/>
                </c:ext>
              </c:extLst>
            </c:dLbl>
            <c:dLbl>
              <c:idx val="1"/>
              <c:layout>
                <c:manualLayout>
                  <c:x val="-7.4065146225204704E-3"/>
                  <c:y val="-3.7793419778754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1A-48B9-B963-3D4C5557986A}"/>
                </c:ext>
              </c:extLst>
            </c:dLbl>
            <c:dLbl>
              <c:idx val="3"/>
              <c:layout>
                <c:manualLayout>
                  <c:x val="4.9376764150135559E-3"/>
                  <c:y val="-4.0942871426984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E4-4E9B-8AB3-3C2D18A5476E}"/>
                </c:ext>
              </c:extLst>
            </c:dLbl>
            <c:dLbl>
              <c:idx val="4"/>
              <c:layout>
                <c:manualLayout>
                  <c:x val="-1.4813029245040941E-2"/>
                  <c:y val="5.983958131636155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1A-48B9-B963-3D4C555798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Partido Acción Nacional</c:v>
                </c:pt>
                <c:pt idx="1">
                  <c:v>Partido Morena</c:v>
                </c:pt>
                <c:pt idx="2">
                  <c:v>Partido Revolucionario Institucional</c:v>
                </c:pt>
                <c:pt idx="3">
                  <c:v>Partido Verde Ecologista</c:v>
                </c:pt>
                <c:pt idx="4">
                  <c:v>Unidad Democrática de Coahuila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98.53</c:v>
                </c:pt>
                <c:pt idx="1">
                  <c:v>50.74</c:v>
                </c:pt>
                <c:pt idx="2">
                  <c:v>99.26</c:v>
                </c:pt>
                <c:pt idx="3">
                  <c:v>94.12</c:v>
                </c:pt>
                <c:pt idx="4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71A-48B9-B963-3D4C55579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90352"/>
        <c:axId val="-374989808"/>
      </c:lineChart>
      <c:catAx>
        <c:axId val="-37499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9808"/>
        <c:crosses val="autoZero"/>
        <c:auto val="1"/>
        <c:lblAlgn val="ctr"/>
        <c:lblOffset val="100"/>
        <c:noMultiLvlLbl val="0"/>
      </c:catAx>
      <c:valAx>
        <c:axId val="-37498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725372077999586E-2"/>
                  <c:y val="4.9507169768661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5F-4F5D-A6B6-459049EDF3AE}"/>
                </c:ext>
              </c:extLst>
            </c:dLbl>
            <c:dLbl>
              <c:idx val="1"/>
              <c:layout>
                <c:manualLayout>
                  <c:x val="-2.1773986703809314E-3"/>
                  <c:y val="-7.426075465299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5F-4F5D-A6B6-459049EDF3AE}"/>
                </c:ext>
              </c:extLst>
            </c:dLbl>
            <c:dLbl>
              <c:idx val="2"/>
              <c:layout>
                <c:manualLayout>
                  <c:x val="0"/>
                  <c:y val="6.4978160321367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5F-4F5D-A6B6-459049EDF3AE}"/>
                </c:ext>
              </c:extLst>
            </c:dLbl>
            <c:dLbl>
              <c:idx val="3"/>
              <c:layout>
                <c:manualLayout>
                  <c:x val="-4.3547973407618628E-3"/>
                  <c:y val="-7.1166556542450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5F-4F5D-A6B6-459049EDF3AE}"/>
                </c:ext>
              </c:extLst>
            </c:dLbl>
            <c:dLbl>
              <c:idx val="4"/>
              <c:layout>
                <c:manualLayout>
                  <c:x val="-1.0886993351904817E-2"/>
                  <c:y val="6.4978160321367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5F-4F5D-A6B6-459049EDF3AE}"/>
                </c:ext>
              </c:extLst>
            </c:dLbl>
            <c:dLbl>
              <c:idx val="5"/>
              <c:layout>
                <c:manualLayout>
                  <c:x val="4.3547973407618628E-3"/>
                  <c:y val="-7.1166556542450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5F-4F5D-A6B6-459049EDF3AE}"/>
                </c:ext>
              </c:extLst>
            </c:dLbl>
            <c:dLbl>
              <c:idx val="7"/>
              <c:layout>
                <c:manualLayout>
                  <c:x val="0"/>
                  <c:y val="-7.7354952763533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95F-4F5D-A6B6-459049EDF3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Aguas de Saltillo</c:v>
                </c:pt>
                <c:pt idx="1">
                  <c:v>Compañía de Aguas de Ramos Arizpe</c:v>
                </c:pt>
                <c:pt idx="2">
                  <c:v>Sistema Intermunicipal de Aguas y Saneamiento de Acuña</c:v>
                </c:pt>
                <c:pt idx="3">
                  <c:v>Sistema Intermunicipal de Aguas y Saneamiento de Allende</c:v>
                </c:pt>
                <c:pt idx="4">
                  <c:v>Sistema Intermunicipal de Aguas y Saneamiento de Arteaga</c:v>
                </c:pt>
                <c:pt idx="5">
                  <c:v>Sistema Intermunicipal de Aguas y Saneamiento de Cuatrociénegas</c:v>
                </c:pt>
                <c:pt idx="6">
                  <c:v>Sistema Intermunicipal de Aguas y Saneamiento de General Cepeda</c:v>
                </c:pt>
                <c:pt idx="7">
                  <c:v>Sistema Intermunicipal de Aguas y Saneamiento de Francisco I. Madero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97.1</c:v>
                </c:pt>
                <c:pt idx="1">
                  <c:v>93.48</c:v>
                </c:pt>
                <c:pt idx="2">
                  <c:v>48.28</c:v>
                </c:pt>
                <c:pt idx="3">
                  <c:v>93.48</c:v>
                </c:pt>
                <c:pt idx="4">
                  <c:v>95.65</c:v>
                </c:pt>
                <c:pt idx="5">
                  <c:v>50</c:v>
                </c:pt>
                <c:pt idx="6">
                  <c:v>49.28</c:v>
                </c:pt>
                <c:pt idx="7">
                  <c:v>94.93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D60-4247-BCBC-33CCE7B87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86544"/>
        <c:axId val="-291316944"/>
      </c:lineChart>
      <c:catAx>
        <c:axId val="-37498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16944"/>
        <c:crosses val="autoZero"/>
        <c:auto val="1"/>
        <c:lblAlgn val="ctr"/>
        <c:lblOffset val="100"/>
        <c:noMultiLvlLbl val="0"/>
      </c:catAx>
      <c:valAx>
        <c:axId val="-29131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29ABC5-BE0A-48D1-99B1-40BFD4188B23}" type="datetimeFigureOut">
              <a:rPr lang="es-MX"/>
              <a:pPr>
                <a:defRPr/>
              </a:pPr>
              <a:t>25/08/2023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BFDB97-53F6-4603-93BC-7F2E5EBA15E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866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noProof="0"/>
              <a:t>Click to edit Master text styles</a:t>
            </a:r>
          </a:p>
          <a:p>
            <a:pPr lvl="1"/>
            <a:r>
              <a:rPr lang="en-US" altLang="es-MX" noProof="0"/>
              <a:t>Second level</a:t>
            </a:r>
          </a:p>
          <a:p>
            <a:pPr lvl="2"/>
            <a:r>
              <a:rPr lang="en-US" altLang="es-MX" noProof="0"/>
              <a:t>Third level</a:t>
            </a:r>
          </a:p>
          <a:p>
            <a:pPr lvl="3"/>
            <a:r>
              <a:rPr lang="en-US" altLang="es-MX" noProof="0"/>
              <a:t>Fourth level</a:t>
            </a:r>
          </a:p>
          <a:p>
            <a:pPr lvl="4"/>
            <a:r>
              <a:rPr lang="en-US" altLang="es-MX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10109F-B72E-4F37-ACDB-6EA09E3D76E0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595296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9ED3D9-6F54-4982-AA91-303447476089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76278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B6108-B433-4519-B993-73DB4DF6FF03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2315126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8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329318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Instituto</a:t>
            </a:r>
            <a:r>
              <a:rPr lang="es-MX" baseline="0" dirty="0"/>
              <a:t> de pensiones cambio a 96.21 pero se envió en el oficio 100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9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131229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10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55432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11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500773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22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329737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24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07607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1ADF3F-200E-43BA-907E-1929BEC587ED}" type="datetimeFigureOut">
              <a:rPr lang="en-US" smtClean="0"/>
              <a:pPr>
                <a:defRPr/>
              </a:pPr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22EC-320F-4AA3-85DB-EE592C9B3AFB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r="-2"/>
          <a:stretch>
            <a:fillRect/>
          </a:stretch>
        </p:blipFill>
        <p:spPr bwMode="auto">
          <a:xfrm>
            <a:off x="5543552" y="0"/>
            <a:ext cx="6648449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7" t="5798" r="42136"/>
          <a:stretch>
            <a:fillRect/>
          </a:stretch>
        </p:blipFill>
        <p:spPr bwMode="auto">
          <a:xfrm>
            <a:off x="-1024466" y="-173038"/>
            <a:ext cx="1936751" cy="720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68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EBBC2-BAC5-47AB-9342-9C407B7B2F17}" type="datetimeFigureOut">
              <a:rPr lang="en-US" smtClean="0"/>
              <a:pPr>
                <a:defRPr/>
              </a:pPr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A7434-57E9-4B65-BB77-C7C4759F926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5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D2CA8-B6F7-4717-A1B6-70D0E4CDF736}" type="datetimeFigureOut">
              <a:rPr lang="en-US" smtClean="0"/>
              <a:pPr>
                <a:defRPr/>
              </a:pPr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0D90-763D-4BB7-BF7E-0AC0875766F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5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26A2C-6B3B-4800-80FC-7B724C1FEEF6}" type="datetimeFigureOut">
              <a:rPr lang="en-US"/>
              <a:pPr>
                <a:defRPr/>
              </a:pPr>
              <a:t>8/25/2023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5973-10DC-4C0F-85C0-855179CFDC0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48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5" y="6021388"/>
            <a:ext cx="865023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1083-DD96-4584-A96C-F5D2E1992910}" type="datetimeFigureOut">
              <a:rPr lang="en-US"/>
              <a:pPr>
                <a:defRPr/>
              </a:pPr>
              <a:t>8/25/2023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2E6F-A65B-4F48-A1B8-2856FC3C1C9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52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1D455-6850-4245-BE2B-15E9119FE1A8}" type="datetimeFigureOut">
              <a:rPr lang="en-US"/>
              <a:pPr>
                <a:defRPr/>
              </a:pPr>
              <a:t>8/25/2023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1EAD8-0037-42B5-8D9E-A9BE2D3B3C3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2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9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3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466C4-8553-4F26-AA4A-C44902679695}" type="datetimeFigureOut">
              <a:rPr lang="en-US" smtClean="0"/>
              <a:pPr>
                <a:defRPr/>
              </a:pPr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B8E82-BC89-4FBD-B492-3FA47426FBC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8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7191" r="26343" b="7132"/>
          <a:stretch>
            <a:fillRect/>
          </a:stretch>
        </p:blipFill>
        <p:spPr bwMode="auto">
          <a:xfrm>
            <a:off x="10223500" y="7939"/>
            <a:ext cx="249766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42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45479-28D4-46D4-943D-BB00E9DE4F20}" type="datetimeFigureOut">
              <a:rPr lang="en-US" smtClean="0"/>
              <a:pPr>
                <a:defRPr/>
              </a:pPr>
              <a:t>8/25/2023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08457-D029-41DD-A87B-96E4C63FE13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5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03FBA-0F14-4A1B-AD6E-537C6BBCB18F}" type="datetimeFigureOut">
              <a:rPr lang="en-US" smtClean="0"/>
              <a:pPr>
                <a:defRPr/>
              </a:pPr>
              <a:t>8/25/2023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0B8C0-AC6B-4402-B862-3333B924040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7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1F473-9E6D-41C7-A348-D8B48FE8F399}" type="datetimeFigureOut">
              <a:rPr lang="en-US" smtClean="0"/>
              <a:pPr>
                <a:defRPr/>
              </a:pPr>
              <a:t>8/25/2023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4B20-4F9F-4BCF-BEEA-0E49E772303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5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2" b="14922"/>
          <a:stretch>
            <a:fillRect/>
          </a:stretch>
        </p:blipFill>
        <p:spPr bwMode="auto">
          <a:xfrm>
            <a:off x="-6350" y="6208714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5" y="6021388"/>
            <a:ext cx="76901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24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79AE4-5197-4CBA-A7D6-D14C66033A64}" type="datetimeFigureOut">
              <a:rPr lang="en-US" smtClean="0"/>
              <a:pPr>
                <a:defRPr/>
              </a:pPr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C5D78-4A29-4641-B8D1-EBC1BACEC3FC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8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DD179-13DC-4231-82B1-C88313E5E9D3}" type="datetimeFigureOut">
              <a:rPr lang="en-US" smtClean="0"/>
              <a:pPr>
                <a:defRPr/>
              </a:pPr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36D8C-1A8E-4145-B13B-A89994E26AD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4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7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0" r:id="rId1"/>
    <p:sldLayoutId id="2147485741" r:id="rId2"/>
    <p:sldLayoutId id="2147485742" r:id="rId3"/>
    <p:sldLayoutId id="2147485743" r:id="rId4"/>
    <p:sldLayoutId id="2147485744" r:id="rId5"/>
    <p:sldLayoutId id="2147485745" r:id="rId6"/>
    <p:sldLayoutId id="2147485746" r:id="rId7"/>
    <p:sldLayoutId id="2147485747" r:id="rId8"/>
    <p:sldLayoutId id="2147485748" r:id="rId9"/>
    <p:sldLayoutId id="2147485749" r:id="rId10"/>
    <p:sldLayoutId id="2147485750" r:id="rId11"/>
    <p:sldLayoutId id="2147485752" r:id="rId12"/>
    <p:sldLayoutId id="2147485735" r:id="rId13"/>
    <p:sldLayoutId id="214748573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hape 152" descr="Logo_ICAI GDE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260350"/>
            <a:ext cx="3478213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33005" y="2862264"/>
            <a:ext cx="8428038" cy="1646237"/>
          </a:xfrm>
        </p:spPr>
        <p:txBody>
          <a:bodyPr>
            <a:normAutofit fontScale="90000"/>
          </a:bodyPr>
          <a:lstStyle/>
          <a:p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Diagnóstico de </a:t>
            </a: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Cumplimiento de la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Información Pública de Oficio</a:t>
            </a: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1° Trimestre 2023</a:t>
            </a:r>
            <a:endParaRPr lang="ru-RU" alt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-528736" y="5589240"/>
            <a:ext cx="9097963" cy="2151063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s-MX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 de Cumplimiento y </a:t>
            </a:r>
            <a:r>
              <a:rPr lang="es-MX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Responsabilidades</a:t>
            </a:r>
            <a:r>
              <a:rPr lang="en-US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ru-RU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5" descr="http://www.resi.org.mx/icainew_f/templates/rt_terrantribune_j15/images/blan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4" y="-1825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79376" y="-134318"/>
            <a:ext cx="128174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Descentralizados 95.87%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50004"/>
              </p:ext>
            </p:extLst>
          </p:nvPr>
        </p:nvGraphicFramePr>
        <p:xfrm>
          <a:off x="829937" y="1004455"/>
          <a:ext cx="5112568" cy="464932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32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3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del Deporte (INEDEC)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Registral  y Catastral del Estado de Coahuila de Zaragoza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Jefatura de la oficina del Ejecutivo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Junta Local de Conciliación y Arbitraje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54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Periódico Oficial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4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Procuraduría de Niños y Niñas y la Familia (PRONNIF)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Minero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Rural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671030"/>
              </p:ext>
            </p:extLst>
          </p:nvPr>
        </p:nvGraphicFramePr>
        <p:xfrm>
          <a:off x="6447210" y="1038899"/>
          <a:ext cx="5278937" cy="412153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49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25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70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Registro civil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Ejecutiva del Sistema Estatal Anticorrupción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Médico de los Trabajadores de la Educación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de Salud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Estatales Aeroportuarios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para el Desarrollo Integral de la Familia (DIF)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 del Patrimonio de la Beneficencia Pública en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850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12793" y="-123111"/>
            <a:ext cx="3431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Universidades y 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Centros Educativos </a:t>
            </a:r>
            <a:endParaRPr lang="es-MX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864194"/>
              </p:ext>
            </p:extLst>
          </p:nvPr>
        </p:nvGraphicFramePr>
        <p:xfrm>
          <a:off x="407368" y="980724"/>
          <a:ext cx="5112568" cy="475253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36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059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/>
                        <a:t>1°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de Estudios Superiores de Ciudad 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Tecnologico de Estudios Superiores de la Región Carbonifera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Melchor Múzquiz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Monclova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Autonoma de Coahuila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la Región Laguna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Monclova-Frontera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8375576" y="0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/>
              <a:t>Centros Educativos 95.67%</a:t>
            </a: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901277454"/>
              </p:ext>
            </p:extLst>
          </p:nvPr>
        </p:nvGraphicFramePr>
        <p:xfrm>
          <a:off x="5951984" y="548680"/>
          <a:ext cx="547260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937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76" y="-99392"/>
            <a:ext cx="4363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Universidades y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Centros Educativos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1353" y="23719"/>
            <a:ext cx="3696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/>
              <a:t>Centros Educativos 95.67%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590244"/>
              </p:ext>
            </p:extLst>
          </p:nvPr>
        </p:nvGraphicFramePr>
        <p:xfrm>
          <a:off x="3071664" y="731605"/>
          <a:ext cx="6120680" cy="547260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041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714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9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57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Ramos Arizpe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Ciudad 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0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0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Carbonifera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56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Centro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0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7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7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del Norte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397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2688" y="0"/>
            <a:ext cx="11809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</a:t>
            </a:r>
            <a:r>
              <a:rPr lang="es-ES" sz="3200" b="1" noProof="1"/>
              <a:t>                                                   </a:t>
            </a:r>
            <a:r>
              <a:rPr lang="es-ES" sz="2400" b="1" noProof="1"/>
              <a:t>Promedio Municipios 90.69%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692565"/>
              </p:ext>
            </p:extLst>
          </p:nvPr>
        </p:nvGraphicFramePr>
        <p:xfrm>
          <a:off x="767408" y="1376596"/>
          <a:ext cx="4824536" cy="424847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44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42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Abasolo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Allende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4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Candela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Castaños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Cuatrociénegas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93730787"/>
              </p:ext>
            </p:extLst>
          </p:nvPr>
        </p:nvGraphicFramePr>
        <p:xfrm>
          <a:off x="6240016" y="1196752"/>
          <a:ext cx="5679728" cy="456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967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-99392"/>
            <a:ext cx="11593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  </a:t>
            </a:r>
            <a:r>
              <a:rPr lang="es-ES" noProof="1"/>
              <a:t>                                                                                             </a:t>
            </a:r>
            <a:r>
              <a:rPr lang="es-ES" sz="2000" b="1" noProof="1"/>
              <a:t>Promedio Municipios 90.69%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556143"/>
              </p:ext>
            </p:extLst>
          </p:nvPr>
        </p:nvGraphicFramePr>
        <p:xfrm>
          <a:off x="767408" y="980729"/>
          <a:ext cx="4752528" cy="475003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37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77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</a:t>
                      </a:r>
                    </a:p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8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Escobedo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3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Francisco I.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Frontera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Gral. Cepeda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Guerrero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Hidalgo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Jiménez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Juárez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340808"/>
              </p:ext>
            </p:extLst>
          </p:nvPr>
        </p:nvGraphicFramePr>
        <p:xfrm>
          <a:off x="6312024" y="974867"/>
          <a:ext cx="4879806" cy="47558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8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</a:t>
                      </a:r>
                    </a:p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0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Lamadrid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Matamoros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Morelos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Nadadores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Nava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Ocampo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677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11809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noProof="1">
                <a:solidFill>
                  <a:schemeClr val="bg1"/>
                </a:solidFill>
              </a:rPr>
              <a:t>Municipios</a:t>
            </a:r>
            <a:r>
              <a:rPr lang="es-ES" sz="4000" b="1" noProof="1"/>
              <a:t>   </a:t>
            </a:r>
            <a:r>
              <a:rPr lang="es-ES" noProof="1"/>
              <a:t>                                                                                               </a:t>
            </a:r>
            <a:r>
              <a:rPr lang="es-ES" sz="2400" b="1" noProof="1"/>
              <a:t>Promedio Municipios 90.69%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904560"/>
              </p:ext>
            </p:extLst>
          </p:nvPr>
        </p:nvGraphicFramePr>
        <p:xfrm>
          <a:off x="767406" y="908720"/>
          <a:ext cx="4536505" cy="46149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2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Progreso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3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Ramos Arizpe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Sabinas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Sacramento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858342"/>
              </p:ext>
            </p:extLst>
          </p:nvPr>
        </p:nvGraphicFramePr>
        <p:xfrm>
          <a:off x="6240017" y="908719"/>
          <a:ext cx="4540250" cy="47047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74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</a:t>
                      </a:r>
                    </a:p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1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Juan de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7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Sierra Mojada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Viesca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Villa Unión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62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Zaragoza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762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760"/>
            <a:ext cx="11928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Autónomos   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904312" y="5760"/>
            <a:ext cx="6888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Organismos</a:t>
            </a:r>
            <a:br>
              <a:rPr lang="es-ES" sz="2000" b="1" noProof="1"/>
            </a:br>
            <a:r>
              <a:rPr lang="es-ES" sz="2000" b="1" noProof="1"/>
              <a:t>Autónomos 99.41% 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003124"/>
              </p:ext>
            </p:extLst>
          </p:nvPr>
        </p:nvGraphicFramePr>
        <p:xfrm>
          <a:off x="551384" y="1052736"/>
          <a:ext cx="5078613" cy="489210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25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47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Comisión Coahuilense De Conciliación y Arbitraje Médico (COCCAM)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de Derechos Humanos del Estado de Coahuila (CDHEC)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Fiscalía General de Justicia del Estado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Acceso a la Información (ICAI)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Electoral (IEC)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de Justicia Administrativa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Electoral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665795739"/>
              </p:ext>
            </p:extLst>
          </p:nvPr>
        </p:nvGraphicFramePr>
        <p:xfrm>
          <a:off x="5964324" y="1268760"/>
          <a:ext cx="5360144" cy="386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314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3588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Partidos Políticos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320136" y="116632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Partidos Políticos 78.53%</a:t>
            </a:r>
            <a:r>
              <a:rPr lang="es-ES" noProof="1"/>
              <a:t/>
            </a:r>
            <a:br>
              <a:rPr lang="es-ES" noProof="1"/>
            </a:b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156957"/>
              </p:ext>
            </p:extLst>
          </p:nvPr>
        </p:nvGraphicFramePr>
        <p:xfrm>
          <a:off x="695400" y="1988840"/>
          <a:ext cx="4464496" cy="234565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3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62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9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Acción Nacional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2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Morena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Revolucionario Institucional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Verde Ecologista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 Democrática de Coahuila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594088553"/>
              </p:ext>
            </p:extLst>
          </p:nvPr>
        </p:nvGraphicFramePr>
        <p:xfrm>
          <a:off x="6168008" y="1340768"/>
          <a:ext cx="514412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8426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9336" y="-99392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Sistemas Municipales 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de Agua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112224" y="11605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SIMAS 88.64%</a:t>
            </a:r>
            <a:endParaRPr lang="es-MX" sz="20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248128" y="5244865"/>
            <a:ext cx="3276600" cy="365125"/>
          </a:xfrm>
        </p:spPr>
        <p:txBody>
          <a:bodyPr/>
          <a:lstStyle/>
          <a:p>
            <a:fld id="{9860EDB8-5305-433F-BE41-D7A86D811DB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006009"/>
              </p:ext>
            </p:extLst>
          </p:nvPr>
        </p:nvGraphicFramePr>
        <p:xfrm>
          <a:off x="407368" y="905273"/>
          <a:ext cx="5040560" cy="504400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40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432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12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Aguas de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Compañía de Aguas de Ramos Arizpe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Allende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562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Cuatrociénegas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General Cepeda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Francisco I.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781505086"/>
              </p:ext>
            </p:extLst>
          </p:nvPr>
        </p:nvGraphicFramePr>
        <p:xfrm>
          <a:off x="5735960" y="1268760"/>
          <a:ext cx="583264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5623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>
                <a:solidFill>
                  <a:schemeClr val="bg1"/>
                </a:solidFill>
              </a:rPr>
              <a:t>Sistemas Municipales</a:t>
            </a:r>
          </a:p>
          <a:p>
            <a:r>
              <a:rPr lang="es-ES" sz="2000" b="1" noProof="1">
                <a:solidFill>
                  <a:schemeClr val="bg1"/>
                </a:solidFill>
              </a:rPr>
              <a:t> de Agua 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2264" y="116632"/>
            <a:ext cx="3552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SIMAS 88.64%</a:t>
            </a:r>
            <a:br>
              <a:rPr lang="es-ES" sz="2000" b="1" noProof="1"/>
            </a:b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118600"/>
              </p:ext>
            </p:extLst>
          </p:nvPr>
        </p:nvGraphicFramePr>
        <p:xfrm>
          <a:off x="911425" y="720260"/>
          <a:ext cx="4176464" cy="537303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33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5717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7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Matamoros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Monclova-Frontera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Morelos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8643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Sabinas- San Juan de Sabinas-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Progreso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73005"/>
              </p:ext>
            </p:extLst>
          </p:nvPr>
        </p:nvGraphicFramePr>
        <p:xfrm>
          <a:off x="5879976" y="1019720"/>
          <a:ext cx="4392488" cy="2193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77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895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1°</a:t>
                      </a:r>
                    </a:p>
                    <a:p>
                      <a:pPr algn="ctr"/>
                      <a:r>
                        <a:rPr lang="es-MX" dirty="0"/>
                        <a:t>Trimestre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0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Torreón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3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Torreón- Matamoros- Viesca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423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o 7"/>
          <p:cNvGrpSpPr>
            <a:grpSpLocks/>
          </p:cNvGrpSpPr>
          <p:nvPr/>
        </p:nvGrpSpPr>
        <p:grpSpPr bwMode="auto">
          <a:xfrm>
            <a:off x="2103687" y="1772816"/>
            <a:ext cx="7819776" cy="4759325"/>
            <a:chOff x="1095302" y="1635125"/>
            <a:chExt cx="7143895" cy="4759631"/>
          </a:xfrm>
        </p:grpSpPr>
        <p:pic>
          <p:nvPicPr>
            <p:cNvPr id="12298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02" y="1635125"/>
              <a:ext cx="7143895" cy="4759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Imagen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005" y="2423978"/>
              <a:ext cx="2721816" cy="2889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09" name="AutoShape 49"/>
          <p:cNvSpPr>
            <a:spLocks noChangeArrowheads="1"/>
          </p:cNvSpPr>
          <p:nvPr/>
        </p:nvSpPr>
        <p:spPr bwMode="gray">
          <a:xfrm>
            <a:off x="6559550" y="-458788"/>
            <a:ext cx="3352800" cy="99060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굴림" panose="020B0600000101010101" pitchFamily="34" charset="-127"/>
              </a:rPr>
              <a:t>INDICE</a:t>
            </a:r>
          </a:p>
        </p:txBody>
      </p:sp>
      <p:sp>
        <p:nvSpPr>
          <p:cNvPr id="40980" name="AutoShape 20"/>
          <p:cNvSpPr>
            <a:spLocks noChangeArrowheads="1"/>
          </p:cNvSpPr>
          <p:nvPr/>
        </p:nvSpPr>
        <p:spPr bwMode="gray">
          <a:xfrm>
            <a:off x="3768726" y="4416426"/>
            <a:ext cx="4854575" cy="6334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3" name="AutoShape 63"/>
          <p:cNvSpPr>
            <a:spLocks noChangeArrowheads="1"/>
          </p:cNvSpPr>
          <p:nvPr/>
        </p:nvSpPr>
        <p:spPr bwMode="gray">
          <a:xfrm>
            <a:off x="3157538" y="4429126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6" name="AutoShape 66"/>
          <p:cNvSpPr>
            <a:spLocks noChangeArrowheads="1"/>
          </p:cNvSpPr>
          <p:nvPr/>
        </p:nvSpPr>
        <p:spPr bwMode="gray">
          <a:xfrm>
            <a:off x="3157538" y="5257801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gray">
          <a:xfrm>
            <a:off x="7311337" y="2083780"/>
            <a:ext cx="2535238" cy="63341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Metodología</a:t>
            </a:r>
          </a:p>
        </p:txBody>
      </p:sp>
      <p:sp>
        <p:nvSpPr>
          <p:cNvPr id="40979" name="AutoShape 19"/>
          <p:cNvSpPr>
            <a:spLocks noChangeArrowheads="1"/>
          </p:cNvSpPr>
          <p:nvPr/>
        </p:nvSpPr>
        <p:spPr bwMode="gray">
          <a:xfrm>
            <a:off x="7223126" y="3596121"/>
            <a:ext cx="2689225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Resultados por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dependencia</a:t>
            </a: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81" name="AutoShape 21"/>
          <p:cNvSpPr>
            <a:spLocks noChangeArrowheads="1"/>
          </p:cNvSpPr>
          <p:nvPr/>
        </p:nvSpPr>
        <p:spPr bwMode="gray">
          <a:xfrm>
            <a:off x="7223125" y="5259222"/>
            <a:ext cx="2700338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Porcentaje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>
                <a:solidFill>
                  <a:schemeClr val="bg1"/>
                </a:solidFill>
                <a:ea typeface="굴림" panose="020B0600000101010101" pitchFamily="34" charset="-127"/>
              </a:rPr>
              <a:t> </a:t>
            </a: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generales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6198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5588"/>
              </p:ext>
            </p:extLst>
          </p:nvPr>
        </p:nvGraphicFramePr>
        <p:xfrm>
          <a:off x="839416" y="1268760"/>
          <a:ext cx="4824536" cy="460851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88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931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66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para el Desarrollo Integral de la Familia - DIF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Cultura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Transporte Saltillo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Promotor de la Reserva Territorial de Torreón (COPRODER)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91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para el Desarrollo Integral de la Familia - DIF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7176120" y="240023"/>
            <a:ext cx="489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Paramunicipales 94.70%</a:t>
            </a: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04140909"/>
              </p:ext>
            </p:extLst>
          </p:nvPr>
        </p:nvGraphicFramePr>
        <p:xfrm>
          <a:off x="6096000" y="1268760"/>
          <a:ext cx="5243592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5522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963062"/>
              </p:ext>
            </p:extLst>
          </p:nvPr>
        </p:nvGraphicFramePr>
        <p:xfrm>
          <a:off x="3434017" y="836712"/>
          <a:ext cx="5090367" cy="521706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75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8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2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Insitituto Muncipal de Pensiones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2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Municipal de la Mujer de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y Competitividad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del Deporte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Integral de Mantenimiento Vial de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Comisaría de Seguridad y Protección de 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41957981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Municipal de Pensiones de 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0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320136" y="11663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Paramunicipales 94.70%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363904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3352" y="-16076"/>
            <a:ext cx="115932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Sindicatos     </a:t>
            </a:r>
            <a:r>
              <a:rPr lang="es-ES" noProof="1"/>
              <a:t>                                                                                                  </a:t>
            </a:r>
            <a:r>
              <a:rPr lang="es-ES" sz="2000" b="1" noProof="1"/>
              <a:t>Promedio  Sindicatos 59.77%</a:t>
            </a:r>
            <a:br>
              <a:rPr lang="es-ES" sz="2000" b="1" noProof="1"/>
            </a:br>
            <a:r>
              <a:rPr lang="es-ES" noProof="1"/>
              <a:t>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223235"/>
              </p:ext>
            </p:extLst>
          </p:nvPr>
        </p:nvGraphicFramePr>
        <p:xfrm>
          <a:off x="695400" y="1130158"/>
          <a:ext cx="4824536" cy="481948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88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54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59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Sindicato Único Estatal de los Trabajadores al Servicio del Sistema para el Desarrollo Integral de la Familia (Sindicato DIF)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06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Sindicato Único de Empleados y Trabajadores al Servicio del Republicano Ayuntamiento de Torreón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506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Único de Trabajadores al servicio del Municipio de 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76">
                <a:tc>
                  <a:txBody>
                    <a:bodyPr/>
                    <a:lstStyle/>
                    <a:p>
                      <a:endParaRPr lang="es-MX" sz="14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Sindicato Nacional de Trabajadores de la Educación # 35 (SNTE 35)</a:t>
                      </a:r>
                    </a:p>
                    <a:p>
                      <a:pPr algn="l" rtl="0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22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Sindicato Nacional de Trabajadores de la Educación # 38 (SNTE38)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6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Sindicato Único de Trabajadores del Gobierno del Estado (SUSTGE)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733022713"/>
              </p:ext>
            </p:extLst>
          </p:nvPr>
        </p:nvGraphicFramePr>
        <p:xfrm>
          <a:off x="6672064" y="1412776"/>
          <a:ext cx="525213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9883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Asociaciones Civiles </a:t>
            </a:r>
            <a:r>
              <a:rPr lang="es-ES" b="1" noProof="1">
                <a:solidFill>
                  <a:schemeClr val="bg1"/>
                </a:solidFill>
              </a:rPr>
              <a:t>                                                                                            </a:t>
            </a:r>
            <a:r>
              <a:rPr lang="es-ES" b="1" noProof="1"/>
              <a:t>Promedio  Asociaciones Civiles 95%</a:t>
            </a:r>
            <a:br>
              <a:rPr lang="es-ES" b="1" noProof="1"/>
            </a:br>
            <a:r>
              <a:rPr lang="es-ES" sz="1200" noProof="1"/>
              <a:t>   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184720"/>
              </p:ext>
            </p:extLst>
          </p:nvPr>
        </p:nvGraphicFramePr>
        <p:xfrm>
          <a:off x="623392" y="1556792"/>
          <a:ext cx="4206241" cy="266429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Centro Cultural Arocena Laguna A.C.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Clúster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3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Centro De Rehabilitación Infantil Teletón Coahuila (CRIT)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9811929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Teatro Nazas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453368297"/>
              </p:ext>
            </p:extLst>
          </p:nvPr>
        </p:nvGraphicFramePr>
        <p:xfrm>
          <a:off x="5591944" y="1556792"/>
          <a:ext cx="5648176" cy="306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5105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51784" y="0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/>
              <a:t>Promedios Generales</a:t>
            </a:r>
            <a:endParaRPr lang="es-MX" sz="4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077087"/>
              </p:ext>
            </p:extLst>
          </p:nvPr>
        </p:nvGraphicFramePr>
        <p:xfrm>
          <a:off x="1127448" y="1268760"/>
          <a:ext cx="4397061" cy="366231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/>
                        <a:t>1°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Legislativo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Judicial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Ejecutivo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Descentralizado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Universidades y Centros Educativos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Municipios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057043"/>
              </p:ext>
            </p:extLst>
          </p:nvPr>
        </p:nvGraphicFramePr>
        <p:xfrm>
          <a:off x="6651212" y="1268761"/>
          <a:ext cx="4485347" cy="381390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50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5682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/>
                        <a:t>1°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09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Organismos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Autónomos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70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Políticos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01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Municipales de Agua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01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Paramunicipales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70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Sindicatos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70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Asociaciones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Civiles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86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91344" y="836712"/>
            <a:ext cx="117324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El Instituto Coahuilense de Acceso a la Información Pública a través de la Dirección de Cumplimiento y Responsabilidades revisa las páginas de los sujetos obligados trimestralmente.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Los sujetos obligados cuentan con cinco días hábiles a partir del termino del trimestre a evaluar para actualizar y retroalimentar sus portales de internet.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La información considerada en la evaluaciones corresponden a lo establecido en el capítulo tercero de la Ley de Acceso a la Información Pública para el Estado de Coahuila de Zaragoza.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Se califican en porcentaje del 0 al 100 asignando dos puntos si la información esta completa y actualizada (verde), un punto si la información esta desactualizada o incompleta (amarillo) y cero puntos si la información no esta publicada (rojo).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5926" r="54630" b="52963"/>
          <a:stretch/>
        </p:blipFill>
        <p:spPr>
          <a:xfrm>
            <a:off x="10344472" y="3933056"/>
            <a:ext cx="1994076" cy="245936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439472" y="-9939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/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220622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113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Poder Legislativo</a:t>
            </a:r>
            <a:endParaRPr lang="es-MX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920928672"/>
              </p:ext>
            </p:extLst>
          </p:nvPr>
        </p:nvGraphicFramePr>
        <p:xfrm>
          <a:off x="5879976" y="1412776"/>
          <a:ext cx="5819091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880302"/>
              </p:ext>
            </p:extLst>
          </p:nvPr>
        </p:nvGraphicFramePr>
        <p:xfrm>
          <a:off x="119336" y="2420888"/>
          <a:ext cx="5242256" cy="153571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6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36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/>
                        <a:t>1°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74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Auditoría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Superior del Estado de Coahuila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6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Congreso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del Estado de Coahuila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  <a:p>
                      <a:pPr algn="ctr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104112" y="75663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Legislativo 100% </a:t>
            </a:r>
            <a:endParaRPr lang="es-MX" sz="2400" b="1" dirty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77110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1178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Poder Judicial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799941"/>
              </p:ext>
            </p:extLst>
          </p:nvPr>
        </p:nvGraphicFramePr>
        <p:xfrm>
          <a:off x="263352" y="2492897"/>
          <a:ext cx="4645285" cy="189317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28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199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/>
                        <a:t>1°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92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Poder Judicial del Estado de Coahuila de Zaragoza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46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Tribunal de Conciliación y Arbitraje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  <a:p>
                      <a:pPr algn="ctr" rtl="0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631927849"/>
              </p:ext>
            </p:extLst>
          </p:nvPr>
        </p:nvGraphicFramePr>
        <p:xfrm>
          <a:off x="5519936" y="1628800"/>
          <a:ext cx="6264696" cy="4248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7752184" y="153888"/>
            <a:ext cx="477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Judicial 100%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61370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7328" y="0"/>
            <a:ext cx="1065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</a:t>
            </a:r>
            <a:r>
              <a:rPr lang="es-ES" sz="2400" b="1" noProof="1"/>
              <a:t>Promedio Ejecutivo 98.08% </a:t>
            </a:r>
            <a:endParaRPr lang="es-MX" sz="24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470354"/>
              </p:ext>
            </p:extLst>
          </p:nvPr>
        </p:nvGraphicFramePr>
        <p:xfrm>
          <a:off x="335360" y="980729"/>
          <a:ext cx="4608512" cy="450142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043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9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Despacho del Titular de Ejecutivo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para los Trabajadores del Estado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Secetaría de Seguridad Pública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Cultura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Desarrollo Rural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Economía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8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Educación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4264358211"/>
              </p:ext>
            </p:extLst>
          </p:nvPr>
        </p:nvGraphicFramePr>
        <p:xfrm>
          <a:off x="5447928" y="1196752"/>
          <a:ext cx="612068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2847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230" y="0"/>
            <a:ext cx="1144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    </a:t>
            </a:r>
            <a:r>
              <a:rPr lang="es-ES" sz="2400" b="1" noProof="1"/>
              <a:t>Promedio Ejecutivo 98.08%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07567"/>
              </p:ext>
            </p:extLst>
          </p:nvPr>
        </p:nvGraphicFramePr>
        <p:xfrm>
          <a:off x="479376" y="980728"/>
          <a:ext cx="5269490" cy="46889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855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327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</a:t>
                      </a:r>
                    </a:p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8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Finanzas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Fiscalización y Rendición de Cuentas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93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Gobierno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Inclusión y Desarrollo Social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Infraestructura, Desarrollo Urbano y Movilidad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Medio Ambiente.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Salud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883017"/>
              </p:ext>
            </p:extLst>
          </p:nvPr>
        </p:nvGraphicFramePr>
        <p:xfrm>
          <a:off x="6240016" y="1700808"/>
          <a:ext cx="5546459" cy="266429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168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9472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38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Turismo y Desarrollo de Pueblos Mágicos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37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Vivienda y Ordenamiento Territorial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78278300"/>
                  </a:ext>
                </a:extLst>
              </a:tr>
              <a:tr h="57606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del Trabajo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32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171400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</a:t>
            </a:r>
          </a:p>
          <a:p>
            <a:r>
              <a:rPr lang="es-ES" sz="2800" b="1" noProof="1">
                <a:solidFill>
                  <a:schemeClr val="bg1"/>
                </a:solidFill>
              </a:rPr>
              <a:t>Descentralizados</a:t>
            </a:r>
            <a:r>
              <a:rPr lang="es-ES" sz="2800" b="1" noProof="1"/>
              <a:t>     </a:t>
            </a:r>
            <a:r>
              <a:rPr lang="es-ES" sz="2800" b="1" noProof="1">
                <a:solidFill>
                  <a:schemeClr val="bg1"/>
                </a:solidFill>
              </a:rPr>
              <a:t>                                                   }}}}}}}}}}}}}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Descentralizados 95.87%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533287"/>
              </p:ext>
            </p:extLst>
          </p:nvPr>
        </p:nvGraphicFramePr>
        <p:xfrm>
          <a:off x="335360" y="1090485"/>
          <a:ext cx="5040560" cy="522036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70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8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Fiscal General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Cultural Vito Alessio Robles.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de Conciliación Laboral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95223469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de Empoderamiento y Justicia de la Mujer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Bachilleres de Coahuila (COBAC)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Educación Profesional Técnica del Estado de Coahuila (CONALEP)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Estudios Cientificos y Tecnologícos (CECYTEC)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de Busqueda del Estado de Coahuila de Zaragoza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78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Aguas y Saneamiento (CEAS)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893625769"/>
              </p:ext>
            </p:extLst>
          </p:nvPr>
        </p:nvGraphicFramePr>
        <p:xfrm>
          <a:off x="6096000" y="1340768"/>
          <a:ext cx="550416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038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225" y="-99392"/>
            <a:ext cx="116068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       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  Descentralizados 95.87%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509785"/>
              </p:ext>
            </p:extLst>
          </p:nvPr>
        </p:nvGraphicFramePr>
        <p:xfrm>
          <a:off x="551384" y="1132425"/>
          <a:ext cx="5112568" cy="502968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4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7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Atención  Victimas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para la Regulación de la Tenencia de la Tierra Urbana y Rústica de Coahuila (Certturc)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Comisón Estatal de la Vivienda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Editorial del Estado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Estatal de Ciencia y Tecnología (COECYT)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Coordinación General de Comunicación e Imagen Institucional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Coahuilense de la infraestructura Física Educativa (ICIFED)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 Juventud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42965"/>
              </p:ext>
            </p:extLst>
          </p:nvPr>
        </p:nvGraphicFramePr>
        <p:xfrm>
          <a:off x="6290444" y="1022275"/>
          <a:ext cx="5328592" cy="511234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78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87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07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Mujeres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Personas Adultas Mayores (ICOPAM)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Becas y Créditos Educativos del Estado de Coahuila de Zaragoza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Capacitación para el Trabajo (ICATEC)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Desarrollo Docente, Investigación Evaluación Educativa (IDDIEE)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Pensiones Para los Trabajadores al Servicio del Estado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Servicios, Rehabilitación y Educación Especial e Integral del Estado de Coahuila (ISSREEI)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 Educación para Adultos (IEEA)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6026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28081</TotalTime>
  <Words>1634</Words>
  <Application>Microsoft Office PowerPoint</Application>
  <PresentationFormat>Panorámica</PresentationFormat>
  <Paragraphs>496</Paragraphs>
  <Slides>24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굴림</vt:lpstr>
      <vt:lpstr>Wingdings 3</vt:lpstr>
      <vt:lpstr>Tema de Office</vt:lpstr>
      <vt:lpstr>Diagnóstico de Cumplimiento de la   Información Pública de Oficio.  1° Trimestre 2023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Icai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vv28</dc:creator>
  <cp:lastModifiedBy>Usuario de Windows</cp:lastModifiedBy>
  <cp:revision>981</cp:revision>
  <cp:lastPrinted>2016-11-03T16:29:35Z</cp:lastPrinted>
  <dcterms:created xsi:type="dcterms:W3CDTF">2015-03-28T20:05:05Z</dcterms:created>
  <dcterms:modified xsi:type="dcterms:W3CDTF">2023-08-25T21:12:46Z</dcterms:modified>
</cp:coreProperties>
</file>